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367" r:id="rId5"/>
    <p:sldId id="368" r:id="rId6"/>
    <p:sldId id="369" r:id="rId7"/>
    <p:sldId id="370" r:id="rId8"/>
    <p:sldId id="372" r:id="rId9"/>
    <p:sldId id="373" r:id="rId10"/>
    <p:sldId id="378" r:id="rId11"/>
    <p:sldId id="375"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p:cViewPr varScale="1">
        <p:scale>
          <a:sx n="104" d="100"/>
          <a:sy n="104" d="100"/>
        </p:scale>
        <p:origin x="130" y="130"/>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092881"/>
          </a:xfrm>
          <a:prstGeom prst="rect">
            <a:avLst/>
          </a:prstGeom>
          <a:noFill/>
        </p:spPr>
        <p:txBody>
          <a:bodyPr wrap="square">
            <a:spAutoFit/>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AI Chatbot Using ChatGPT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400" dirty="0"/>
          </a:p>
          <a:p>
            <a:r>
              <a:rPr lang="en-US" sz="1400" dirty="0"/>
              <a:t>Team </a:t>
            </a:r>
            <a:r>
              <a:rPr lang="en-US" dirty="0"/>
              <a:t>:</a:t>
            </a:r>
            <a:r>
              <a:rPr lang="en-US" dirty="0" err="1"/>
              <a:t>Hariharan.b</a:t>
            </a:r>
            <a:endParaRPr lang="en-US" dirty="0"/>
          </a:p>
          <a:p>
            <a:r>
              <a:rPr lang="en-US" sz="1400" dirty="0"/>
              <a:t>Email:hharandgl1967@gmail.com		</a:t>
            </a:r>
          </a:p>
          <a:p>
            <a:r>
              <a:rPr lang="en-US" sz="1400" dirty="0" err="1"/>
              <a:t>Guide:P.Raja</a:t>
            </a:r>
            <a:r>
              <a:rPr lang="en-US" sz="1400" dirty="0"/>
              <a:t> (Master trainer of </a:t>
            </a:r>
            <a:r>
              <a:rPr lang="en-US" sz="1400" dirty="0" err="1"/>
              <a:t>edunet</a:t>
            </a:r>
            <a:r>
              <a:rPr lang="en-US" sz="1400" dirty="0"/>
              <a:t>)</a:t>
            </a:r>
          </a:p>
          <a:p>
            <a:pPr algn="ctr"/>
            <a:endParaRPr lang="en-US" dirty="0"/>
          </a:p>
          <a:p>
            <a:pPr algn="ctr"/>
            <a:endParaRPr lang="en-US" sz="1400" dirty="0"/>
          </a:p>
          <a:p>
            <a:pPr algn="ctr"/>
            <a:endParaRPr lang="en-US" dirty="0"/>
          </a:p>
          <a:p>
            <a:pPr algn="ctr"/>
            <a:r>
              <a:rPr lang="en-US" sz="1400" dirty="0"/>
              <a:t> </a:t>
            </a:r>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443F8003-BE0A-AF12-A70C-AC9E65700A48}"/>
              </a:ext>
            </a:extLst>
          </p:cNvPr>
          <p:cNvSpPr txBox="1"/>
          <p:nvPr/>
        </p:nvSpPr>
        <p:spPr>
          <a:xfrm>
            <a:off x="311700" y="1195589"/>
            <a:ext cx="4630992" cy="307777"/>
          </a:xfrm>
          <a:prstGeom prst="rect">
            <a:avLst/>
          </a:prstGeom>
          <a:noFill/>
        </p:spPr>
        <p:txBody>
          <a:bodyPr wrap="square">
            <a:spAutoFit/>
          </a:bodyPr>
          <a:lstStyle/>
          <a:p>
            <a:pPr marL="285750" indent="-285750">
              <a:buFont typeface="Arial" panose="020B0604020202020204" pitchFamily="34" charset="0"/>
              <a:buChar char="•"/>
            </a:pPr>
            <a:r>
              <a:rPr lang="en-IN" dirty="0"/>
              <a:t>Enhanced Personalization</a:t>
            </a:r>
          </a:p>
        </p:txBody>
      </p:sp>
      <p:sp>
        <p:nvSpPr>
          <p:cNvPr id="10" name="TextBox 9">
            <a:extLst>
              <a:ext uri="{FF2B5EF4-FFF2-40B4-BE49-F238E27FC236}">
                <a16:creationId xmlns:a16="http://schemas.microsoft.com/office/drawing/2014/main" id="{5FE56E05-48CF-9AD0-C9FA-55B2BDEA2E8A}"/>
              </a:ext>
            </a:extLst>
          </p:cNvPr>
          <p:cNvSpPr txBox="1"/>
          <p:nvPr/>
        </p:nvSpPr>
        <p:spPr>
          <a:xfrm>
            <a:off x="311700" y="1681230"/>
            <a:ext cx="4630992" cy="307777"/>
          </a:xfrm>
          <a:prstGeom prst="rect">
            <a:avLst/>
          </a:prstGeom>
          <a:noFill/>
        </p:spPr>
        <p:txBody>
          <a:bodyPr wrap="square">
            <a:spAutoFit/>
          </a:bodyPr>
          <a:lstStyle/>
          <a:p>
            <a:pPr marL="285750" indent="-285750">
              <a:buFont typeface="Arial" panose="020B0604020202020204" pitchFamily="34" charset="0"/>
              <a:buChar char="•"/>
            </a:pPr>
            <a:r>
              <a:rPr lang="en-IN" dirty="0"/>
              <a:t>Multimodal Interaction</a:t>
            </a:r>
          </a:p>
        </p:txBody>
      </p:sp>
      <p:sp>
        <p:nvSpPr>
          <p:cNvPr id="12" name="TextBox 11">
            <a:extLst>
              <a:ext uri="{FF2B5EF4-FFF2-40B4-BE49-F238E27FC236}">
                <a16:creationId xmlns:a16="http://schemas.microsoft.com/office/drawing/2014/main" id="{AF736934-5611-FBFF-2B7B-6097624E2980}"/>
              </a:ext>
            </a:extLst>
          </p:cNvPr>
          <p:cNvSpPr txBox="1"/>
          <p:nvPr/>
        </p:nvSpPr>
        <p:spPr>
          <a:xfrm>
            <a:off x="311700" y="2097967"/>
            <a:ext cx="4630992" cy="307777"/>
          </a:xfrm>
          <a:prstGeom prst="rect">
            <a:avLst/>
          </a:prstGeom>
          <a:noFill/>
        </p:spPr>
        <p:txBody>
          <a:bodyPr wrap="square">
            <a:spAutoFit/>
          </a:bodyPr>
          <a:lstStyle/>
          <a:p>
            <a:pPr marL="285750" indent="-285750">
              <a:buFont typeface="Arial" panose="020B0604020202020204" pitchFamily="34" charset="0"/>
              <a:buChar char="•"/>
            </a:pPr>
            <a:r>
              <a:rPr lang="en-IN" b="1" dirty="0"/>
              <a:t>Proactive and Autonomous Function</a:t>
            </a:r>
            <a:endParaRPr lang="en-IN" dirty="0"/>
          </a:p>
        </p:txBody>
      </p:sp>
      <p:sp>
        <p:nvSpPr>
          <p:cNvPr id="14" name="TextBox 13">
            <a:extLst>
              <a:ext uri="{FF2B5EF4-FFF2-40B4-BE49-F238E27FC236}">
                <a16:creationId xmlns:a16="http://schemas.microsoft.com/office/drawing/2014/main" id="{B31E5A05-1E22-FB6C-C316-0EA38047441F}"/>
              </a:ext>
            </a:extLst>
          </p:cNvPr>
          <p:cNvSpPr txBox="1"/>
          <p:nvPr/>
        </p:nvSpPr>
        <p:spPr>
          <a:xfrm>
            <a:off x="311700" y="2538758"/>
            <a:ext cx="4630992" cy="307777"/>
          </a:xfrm>
          <a:prstGeom prst="rect">
            <a:avLst/>
          </a:prstGeom>
          <a:noFill/>
        </p:spPr>
        <p:txBody>
          <a:bodyPr wrap="square">
            <a:spAutoFit/>
          </a:bodyPr>
          <a:lstStyle/>
          <a:p>
            <a:pPr marL="285750" indent="-285750">
              <a:buFont typeface="Arial" panose="020B0604020202020204" pitchFamily="34" charset="0"/>
              <a:buChar char="•"/>
            </a:pPr>
            <a:r>
              <a:rPr lang="en-IN" dirty="0"/>
              <a:t>Advanced Natural Language Understanding</a:t>
            </a:r>
          </a:p>
        </p:txBody>
      </p:sp>
      <p:sp>
        <p:nvSpPr>
          <p:cNvPr id="16" name="TextBox 15">
            <a:extLst>
              <a:ext uri="{FF2B5EF4-FFF2-40B4-BE49-F238E27FC236}">
                <a16:creationId xmlns:a16="http://schemas.microsoft.com/office/drawing/2014/main" id="{D4ED1B3A-D781-FF4B-02DC-2401625521C3}"/>
              </a:ext>
            </a:extLst>
          </p:cNvPr>
          <p:cNvSpPr txBox="1"/>
          <p:nvPr/>
        </p:nvSpPr>
        <p:spPr>
          <a:xfrm>
            <a:off x="311700" y="3000605"/>
            <a:ext cx="4630992" cy="307777"/>
          </a:xfrm>
          <a:prstGeom prst="rect">
            <a:avLst/>
          </a:prstGeom>
          <a:noFill/>
        </p:spPr>
        <p:txBody>
          <a:bodyPr wrap="square">
            <a:spAutoFit/>
          </a:bodyPr>
          <a:lstStyle/>
          <a:p>
            <a:pPr marL="285750" indent="-285750">
              <a:buFont typeface="Arial" panose="020B0604020202020204" pitchFamily="34" charset="0"/>
              <a:buChar char="•"/>
            </a:pPr>
            <a:r>
              <a:rPr lang="en-IN" dirty="0"/>
              <a:t>Human-AI Collaboration</a:t>
            </a:r>
          </a:p>
        </p:txBody>
      </p:sp>
      <p:sp>
        <p:nvSpPr>
          <p:cNvPr id="18" name="TextBox 17">
            <a:extLst>
              <a:ext uri="{FF2B5EF4-FFF2-40B4-BE49-F238E27FC236}">
                <a16:creationId xmlns:a16="http://schemas.microsoft.com/office/drawing/2014/main" id="{2381EADB-2DBD-3706-B3D4-CAAB926A4751}"/>
              </a:ext>
            </a:extLst>
          </p:cNvPr>
          <p:cNvSpPr txBox="1"/>
          <p:nvPr/>
        </p:nvSpPr>
        <p:spPr>
          <a:xfrm>
            <a:off x="311700" y="3486246"/>
            <a:ext cx="4630992" cy="307777"/>
          </a:xfrm>
          <a:prstGeom prst="rect">
            <a:avLst/>
          </a:prstGeom>
          <a:noFill/>
        </p:spPr>
        <p:txBody>
          <a:bodyPr wrap="square">
            <a:spAutoFit/>
          </a:bodyPr>
          <a:lstStyle/>
          <a:p>
            <a:pPr marL="285750" indent="-285750">
              <a:buFont typeface="Arial" panose="020B0604020202020204" pitchFamily="34" charset="0"/>
              <a:buChar char="•"/>
            </a:pPr>
            <a:r>
              <a:rPr lang="en-IN" dirty="0"/>
              <a:t>Improved Security and Compliance</a:t>
            </a:r>
          </a:p>
        </p:txBody>
      </p:sp>
    </p:spTree>
    <p:extLst>
      <p:ext uri="{BB962C8B-B14F-4D97-AF65-F5344CB8AC3E}">
        <p14:creationId xmlns:p14="http://schemas.microsoft.com/office/powerpoint/2010/main" val="70511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Future Scope</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D7ADD6F-3C06-03EA-B91D-CA3F3011B847}"/>
              </a:ext>
            </a:extLst>
          </p:cNvPr>
          <p:cNvSpPr txBox="1"/>
          <p:nvPr/>
        </p:nvSpPr>
        <p:spPr>
          <a:xfrm>
            <a:off x="311700" y="796499"/>
            <a:ext cx="7484806" cy="2982996"/>
          </a:xfrm>
          <a:prstGeom prst="rect">
            <a:avLst/>
          </a:prstGeom>
          <a:noFill/>
        </p:spPr>
        <p:txBody>
          <a:bodyPr wrap="square">
            <a:spAutoFit/>
          </a:bodyPr>
          <a:lstStyle/>
          <a:p>
            <a:pPr indent="182880" algn="just">
              <a:lnSpc>
                <a:spcPct val="150000"/>
              </a:lnSpc>
              <a:spcBef>
                <a:spcPts val="600"/>
              </a:spcBef>
              <a:spcAft>
                <a:spcPts val="6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This project explores the development and deployment of an intelligent conversational agent using OpenAI's ChatGPT, a state-of-the-art language model based on the GPT-4 architecture. Leveraging natural language processing (NLP) and deep learning, ChatGPT can understand and respond to human input in a conversational style, offering versatile applications in customer service, virtual assistance, education, and more.</a:t>
            </a:r>
          </a:p>
          <a:p>
            <a:pPr indent="182880" algn="just">
              <a:lnSpc>
                <a:spcPct val="150000"/>
              </a:lnSpc>
              <a:spcBef>
                <a:spcPts val="600"/>
              </a:spcBef>
              <a:spcAft>
                <a:spcPts val="6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The primary objective of this project is to design a chatbot that can engage users with coherent and contextually relevant responses while adapting to diverse conversation flows. By harnessing ChatGPT’s capabilities, we address key challenges in chatbot development, including natural language understanding, response generation, and maintaining contextual awareness over extended dialogues. This project also explores integrating ChatGPT with external APIs for task automation and personalizing user interactions by tailoring responses based on user-specific data.</a:t>
            </a: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a:xfrm>
            <a:off x="311700" y="445024"/>
            <a:ext cx="8520600" cy="572700"/>
          </a:xfrm>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C2FCF06-CF69-7BC0-4DC3-2D60A65ED69C}"/>
              </a:ext>
            </a:extLst>
          </p:cNvPr>
          <p:cNvSpPr txBox="1"/>
          <p:nvPr/>
        </p:nvSpPr>
        <p:spPr>
          <a:xfrm>
            <a:off x="501445" y="1120962"/>
            <a:ext cx="7565922" cy="2705805"/>
          </a:xfrm>
          <a:prstGeom prst="rect">
            <a:avLst/>
          </a:prstGeom>
          <a:noFill/>
        </p:spPr>
        <p:txBody>
          <a:bodyPr wrap="square">
            <a:spAutoFit/>
          </a:bodyPr>
          <a:lstStyle/>
          <a:p>
            <a:pPr>
              <a:lnSpc>
                <a:spcPct val="150000"/>
              </a:lnSpc>
              <a:spcBef>
                <a:spcPts val="600"/>
              </a:spcBef>
              <a:spcAft>
                <a:spcPts val="600"/>
              </a:spcAft>
            </a:pPr>
            <a:r>
              <a:rPr lang="en-US" sz="1200" dirty="0">
                <a:latin typeface="Times New Roman" panose="02020603050405020304" pitchFamily="18" charset="0"/>
                <a:cs typeface="Times New Roman" panose="02020603050405020304" pitchFamily="18" charset="0"/>
              </a:rPr>
              <a:t>In today’s digital landscape, organizations face increasing demand for real-time, responsive communication with users, clients, and employees. Traditional customer service models, which rely heavily on human agents, can be inefficient, costly, and challenging to scale. Users expect fast, accurate, and personalized responses to their queries across multiple platforms and at any time of day. Meeting these expectations with human resources alone often leads to long response times, high operating costs, and inconsistencies in service quality.</a:t>
            </a:r>
          </a:p>
          <a:p>
            <a:pPr>
              <a:lnSpc>
                <a:spcPct val="150000"/>
              </a:lnSpc>
              <a:spcBef>
                <a:spcPts val="600"/>
              </a:spcBef>
              <a:spcAft>
                <a:spcPts val="600"/>
              </a:spcAft>
            </a:pPr>
            <a:r>
              <a:rPr lang="en-US" sz="1200" dirty="0">
                <a:latin typeface="Times New Roman" panose="02020603050405020304" pitchFamily="18" charset="0"/>
                <a:cs typeface="Times New Roman" panose="02020603050405020304" pitchFamily="18" charset="0"/>
              </a:rPr>
              <a:t>This project addresses the need for an intelligent, automated chatbot that can engage in meaningful, contextually aware conversations, providing users with instant support and information. By leveraging OpenAI’s ChatGPT model, the proposed chatbot will be capable of understanding user intent, generating coherent and relevant responses, and adapting to different conversation flows without human intervention. </a:t>
            </a:r>
            <a:endParaRPr lang="en-US"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03CE267-B2B9-18B3-F16D-AE229E4D37A8}"/>
              </a:ext>
            </a:extLst>
          </p:cNvPr>
          <p:cNvSpPr txBox="1"/>
          <p:nvPr/>
        </p:nvSpPr>
        <p:spPr>
          <a:xfrm>
            <a:off x="311700" y="1166933"/>
            <a:ext cx="8360352" cy="1721112"/>
          </a:xfrm>
          <a:prstGeom prst="rect">
            <a:avLst/>
          </a:prstGeom>
          <a:noFill/>
        </p:spPr>
        <p:txBody>
          <a:bodyPr wrap="square">
            <a:spAutoFit/>
          </a:bodyPr>
          <a:lstStyle/>
          <a:p>
            <a:pPr>
              <a:lnSpc>
                <a:spcPct val="150000"/>
              </a:lnSpc>
            </a:pPr>
            <a:r>
              <a:rPr lang="en-US" sz="1200" dirty="0">
                <a:latin typeface="Times New Roman" panose="02020603050405020304" pitchFamily="18" charset="0"/>
                <a:cs typeface="Times New Roman" panose="02020603050405020304" pitchFamily="18" charset="0"/>
              </a:rPr>
              <a:t>To build an effective AI chatbot, start by defining its purpose and scope. Use natural language understanding (NLU) to interpret user intent, design clear dialogue flows, and integrate a knowledge base for accurate responses. Add API connections for real-time data and personalize interactions through context management. Continuously improve with feedback, testing, and performance monitoring, and ensure security by following data protection standards. Deploy on preferred channels, plan for scalability, and evaluate success through user metrics to guide future enhancements. This approach ensures a user-centered, responsive, and scalable chatbot</a:t>
            </a: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Architecture</a:t>
            </a:r>
          </a:p>
        </p:txBody>
      </p:sp>
      <p:sp>
        <p:nvSpPr>
          <p:cNvPr id="4" name="TextBox 3">
            <a:extLst>
              <a:ext uri="{FF2B5EF4-FFF2-40B4-BE49-F238E27FC236}">
                <a16:creationId xmlns:a16="http://schemas.microsoft.com/office/drawing/2014/main" id="{2C0457CB-C2AA-8B70-9E3D-170BA2485E5F}"/>
              </a:ext>
            </a:extLst>
          </p:cNvPr>
          <p:cNvSpPr txBox="1"/>
          <p:nvPr/>
        </p:nvSpPr>
        <p:spPr>
          <a:xfrm>
            <a:off x="250720" y="877619"/>
            <a:ext cx="8767916" cy="523220"/>
          </a:xfrm>
          <a:prstGeom prst="rect">
            <a:avLst/>
          </a:prstGeom>
          <a:noFill/>
        </p:spPr>
        <p:txBody>
          <a:bodyPr wrap="square">
            <a:spAutoFit/>
          </a:bodyPr>
          <a:lstStyle/>
          <a:p>
            <a:r>
              <a:rPr lang="en-IN" b="1" dirty="0"/>
              <a:t>1. User Interface Layer (Front-End)</a:t>
            </a:r>
          </a:p>
          <a:p>
            <a:pPr>
              <a:buFont typeface="Arial" panose="020B0604020202020204" pitchFamily="34" charset="0"/>
              <a:buChar char="•"/>
            </a:pPr>
            <a:r>
              <a:rPr lang="en-IN" b="1" dirty="0"/>
              <a:t>Channels</a:t>
            </a:r>
            <a:r>
              <a:rPr lang="en-IN" dirty="0"/>
              <a:t>: Supports interaction across multiple platforms (web, mobile app, social media).</a:t>
            </a:r>
          </a:p>
        </p:txBody>
      </p:sp>
      <p:sp>
        <p:nvSpPr>
          <p:cNvPr id="6" name="TextBox 5">
            <a:extLst>
              <a:ext uri="{FF2B5EF4-FFF2-40B4-BE49-F238E27FC236}">
                <a16:creationId xmlns:a16="http://schemas.microsoft.com/office/drawing/2014/main" id="{CF00AB57-28E6-BD63-38F2-BEFC2451EED3}"/>
              </a:ext>
            </a:extLst>
          </p:cNvPr>
          <p:cNvSpPr txBox="1"/>
          <p:nvPr/>
        </p:nvSpPr>
        <p:spPr>
          <a:xfrm>
            <a:off x="250723" y="1393723"/>
            <a:ext cx="8288593" cy="646331"/>
          </a:xfrm>
          <a:prstGeom prst="rect">
            <a:avLst/>
          </a:prstGeom>
          <a:noFill/>
        </p:spPr>
        <p:txBody>
          <a:bodyPr wrap="square">
            <a:spAutoFit/>
          </a:bodyPr>
          <a:lstStyle/>
          <a:p>
            <a:r>
              <a:rPr lang="en-IN" sz="1200" b="1" dirty="0"/>
              <a:t>2. Conversation Engine (Core Backend)</a:t>
            </a:r>
          </a:p>
          <a:p>
            <a:pPr>
              <a:buFont typeface="Arial" panose="020B0604020202020204" pitchFamily="34" charset="0"/>
              <a:buChar char="•"/>
            </a:pPr>
            <a:r>
              <a:rPr lang="en-IN" sz="1200" b="1" dirty="0"/>
              <a:t>Natural Language Understanding (NLU) Module</a:t>
            </a:r>
            <a:r>
              <a:rPr lang="en-IN" sz="1200" dirty="0"/>
              <a:t>: Uses machine learning models (e.g., transformer-based or Rasa) to detect intents, classify user inputs, and extract entities.</a:t>
            </a:r>
          </a:p>
        </p:txBody>
      </p:sp>
      <p:sp>
        <p:nvSpPr>
          <p:cNvPr id="8" name="TextBox 7">
            <a:extLst>
              <a:ext uri="{FF2B5EF4-FFF2-40B4-BE49-F238E27FC236}">
                <a16:creationId xmlns:a16="http://schemas.microsoft.com/office/drawing/2014/main" id="{97CBD76A-3278-4726-23D6-5042F7E764B5}"/>
              </a:ext>
            </a:extLst>
          </p:cNvPr>
          <p:cNvSpPr txBox="1"/>
          <p:nvPr/>
        </p:nvSpPr>
        <p:spPr>
          <a:xfrm>
            <a:off x="250723" y="2066368"/>
            <a:ext cx="8288592" cy="677108"/>
          </a:xfrm>
          <a:prstGeom prst="rect">
            <a:avLst/>
          </a:prstGeom>
          <a:noFill/>
        </p:spPr>
        <p:txBody>
          <a:bodyPr wrap="square">
            <a:spAutoFit/>
          </a:bodyPr>
          <a:lstStyle/>
          <a:p>
            <a:r>
              <a:rPr lang="en-US" b="1" dirty="0"/>
              <a:t>3. </a:t>
            </a:r>
            <a:r>
              <a:rPr lang="en-US" sz="1200" b="1" dirty="0"/>
              <a:t>Knowledge Base and Database Layer</a:t>
            </a:r>
          </a:p>
          <a:p>
            <a:pPr>
              <a:buFont typeface="Arial" panose="020B0604020202020204" pitchFamily="34" charset="0"/>
              <a:buChar char="•"/>
            </a:pPr>
            <a:r>
              <a:rPr lang="en-US" sz="1200" b="1" dirty="0"/>
              <a:t>Knowledge Base</a:t>
            </a:r>
            <a:r>
              <a:rPr lang="en-US" sz="1200" dirty="0"/>
              <a:t>: Stores predefined answers and FAQs. Integrated with the backend for quick retrieval.</a:t>
            </a:r>
          </a:p>
          <a:p>
            <a:pPr>
              <a:buFont typeface="Arial" panose="020B0604020202020204" pitchFamily="34" charset="0"/>
              <a:buChar char="•"/>
            </a:pPr>
            <a:r>
              <a:rPr lang="en-US" sz="1200" b="1" dirty="0"/>
              <a:t>Database</a:t>
            </a:r>
            <a:r>
              <a:rPr lang="en-US" sz="1200" dirty="0"/>
              <a:t>: Stores conversation logs, user data (with encryption), and interaction history for personalization.</a:t>
            </a:r>
          </a:p>
        </p:txBody>
      </p:sp>
      <p:sp>
        <p:nvSpPr>
          <p:cNvPr id="10" name="TextBox 9">
            <a:extLst>
              <a:ext uri="{FF2B5EF4-FFF2-40B4-BE49-F238E27FC236}">
                <a16:creationId xmlns:a16="http://schemas.microsoft.com/office/drawing/2014/main" id="{E3C07760-B09D-DD92-1BDC-17641D502B55}"/>
              </a:ext>
            </a:extLst>
          </p:cNvPr>
          <p:cNvSpPr txBox="1"/>
          <p:nvPr/>
        </p:nvSpPr>
        <p:spPr>
          <a:xfrm rot="10800000" flipV="1">
            <a:off x="250720" y="2743476"/>
            <a:ext cx="7866831" cy="677108"/>
          </a:xfrm>
          <a:prstGeom prst="rect">
            <a:avLst/>
          </a:prstGeom>
          <a:noFill/>
        </p:spPr>
        <p:txBody>
          <a:bodyPr wrap="square">
            <a:spAutoFit/>
          </a:bodyPr>
          <a:lstStyle/>
          <a:p>
            <a:r>
              <a:rPr lang="en-US" b="1" dirty="0"/>
              <a:t>4</a:t>
            </a:r>
            <a:r>
              <a:rPr lang="en-US" sz="1200" b="1" dirty="0"/>
              <a:t>. Integration Layer</a:t>
            </a:r>
          </a:p>
          <a:p>
            <a:pPr>
              <a:buFont typeface="Arial" panose="020B0604020202020204" pitchFamily="34" charset="0"/>
              <a:buChar char="•"/>
            </a:pPr>
            <a:r>
              <a:rPr lang="en-US" sz="1200" b="1" dirty="0"/>
              <a:t>External APIs</a:t>
            </a:r>
            <a:r>
              <a:rPr lang="en-US" sz="1200" dirty="0"/>
              <a:t>: Provides connections to CRMs, calendars, or third-party applications to enable specific functionalities like account updates or reservations.</a:t>
            </a:r>
          </a:p>
        </p:txBody>
      </p:sp>
      <p:sp>
        <p:nvSpPr>
          <p:cNvPr id="12" name="TextBox 11">
            <a:extLst>
              <a:ext uri="{FF2B5EF4-FFF2-40B4-BE49-F238E27FC236}">
                <a16:creationId xmlns:a16="http://schemas.microsoft.com/office/drawing/2014/main" id="{40303DFD-BD62-3AE0-696F-4B06EF7F2FF7}"/>
              </a:ext>
            </a:extLst>
          </p:cNvPr>
          <p:cNvSpPr txBox="1"/>
          <p:nvPr/>
        </p:nvSpPr>
        <p:spPr>
          <a:xfrm>
            <a:off x="250720" y="3393215"/>
            <a:ext cx="8428705" cy="492443"/>
          </a:xfrm>
          <a:prstGeom prst="rect">
            <a:avLst/>
          </a:prstGeom>
          <a:noFill/>
        </p:spPr>
        <p:txBody>
          <a:bodyPr wrap="square">
            <a:spAutoFit/>
          </a:bodyPr>
          <a:lstStyle/>
          <a:p>
            <a:r>
              <a:rPr lang="en-US" b="1" dirty="0"/>
              <a:t>5. </a:t>
            </a:r>
            <a:r>
              <a:rPr lang="en-US" sz="1200" b="1" dirty="0"/>
              <a:t>Monitoring and Analytics Layer</a:t>
            </a:r>
          </a:p>
          <a:p>
            <a:pPr>
              <a:buFont typeface="Arial" panose="020B0604020202020204" pitchFamily="34" charset="0"/>
              <a:buChar char="•"/>
            </a:pPr>
            <a:r>
              <a:rPr lang="en-US" sz="1200" b="1" dirty="0"/>
              <a:t>Performance Monitoring</a:t>
            </a:r>
            <a:r>
              <a:rPr lang="en-US" sz="1200" dirty="0"/>
              <a:t>: Tracks response times, errors, and usage statistics to ensure reliability</a:t>
            </a:r>
          </a:p>
        </p:txBody>
      </p:sp>
      <p:sp>
        <p:nvSpPr>
          <p:cNvPr id="14" name="TextBox 13">
            <a:extLst>
              <a:ext uri="{FF2B5EF4-FFF2-40B4-BE49-F238E27FC236}">
                <a16:creationId xmlns:a16="http://schemas.microsoft.com/office/drawing/2014/main" id="{C59E15FB-2402-A34A-B1B3-55E4FC48242C}"/>
              </a:ext>
            </a:extLst>
          </p:cNvPr>
          <p:cNvSpPr txBox="1"/>
          <p:nvPr/>
        </p:nvSpPr>
        <p:spPr>
          <a:xfrm>
            <a:off x="250720" y="3921275"/>
            <a:ext cx="8043811" cy="492443"/>
          </a:xfrm>
          <a:prstGeom prst="rect">
            <a:avLst/>
          </a:prstGeom>
          <a:noFill/>
        </p:spPr>
        <p:txBody>
          <a:bodyPr wrap="square">
            <a:spAutoFit/>
          </a:bodyPr>
          <a:lstStyle/>
          <a:p>
            <a:r>
              <a:rPr lang="en-US" b="1" dirty="0"/>
              <a:t>6. </a:t>
            </a:r>
            <a:r>
              <a:rPr lang="en-US" sz="1200" b="1" dirty="0"/>
              <a:t>Deployment and Scaling Infrastructure</a:t>
            </a:r>
          </a:p>
          <a:p>
            <a:pPr>
              <a:buFont typeface="Arial" panose="020B0604020202020204" pitchFamily="34" charset="0"/>
              <a:buChar char="•"/>
            </a:pPr>
            <a:r>
              <a:rPr lang="en-US" sz="1200" b="1" dirty="0"/>
              <a:t>Cloud-Based Infrastructure</a:t>
            </a:r>
            <a:r>
              <a:rPr lang="en-US" sz="1200" dirty="0"/>
              <a:t>: Ensures scalability and fault tolerance, with auto-scaling and load balancing.</a:t>
            </a:r>
          </a:p>
        </p:txBody>
      </p:sp>
    </p:spTree>
    <p:extLst>
      <p:ext uri="{BB962C8B-B14F-4D97-AF65-F5344CB8AC3E}">
        <p14:creationId xmlns:p14="http://schemas.microsoft.com/office/powerpoint/2010/main" val="167368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AF032-D116-78EA-1739-D6F9B848416C}"/>
              </a:ext>
            </a:extLst>
          </p:cNvPr>
          <p:cNvSpPr>
            <a:spLocks noGrp="1"/>
          </p:cNvSpPr>
          <p:nvPr>
            <p:ph type="title"/>
          </p:nvPr>
        </p:nvSpPr>
        <p:spPr>
          <a:xfrm>
            <a:off x="385442" y="481896"/>
            <a:ext cx="8520600" cy="572700"/>
          </a:xfrm>
        </p:spPr>
        <p:txBody>
          <a:bodyPr/>
          <a:lstStyle/>
          <a:p>
            <a:r>
              <a:rPr lang="en-US" dirty="0"/>
              <a:t>GIT HUB LINK</a:t>
            </a:r>
            <a:endParaRPr lang="en-IN" dirty="0"/>
          </a:p>
        </p:txBody>
      </p:sp>
    </p:spTree>
    <p:extLst>
      <p:ext uri="{BB962C8B-B14F-4D97-AF65-F5344CB8AC3E}">
        <p14:creationId xmlns:p14="http://schemas.microsoft.com/office/powerpoint/2010/main" val="4015229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pic>
        <p:nvPicPr>
          <p:cNvPr id="3" name="WhatsApp Video 2024-11-10 at 11.22.32_be458008">
            <a:hlinkClick r:id="" action="ppaction://media"/>
            <a:extLst>
              <a:ext uri="{FF2B5EF4-FFF2-40B4-BE49-F238E27FC236}">
                <a16:creationId xmlns:a16="http://schemas.microsoft.com/office/drawing/2014/main" id="{2F54BD77-4E12-E439-A65A-459728B78D8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4033" y="906690"/>
            <a:ext cx="8860318" cy="3791785"/>
          </a:xfrm>
          <a:prstGeom prst="rect">
            <a:avLst/>
          </a:prstGeom>
        </p:spPr>
      </p:pic>
    </p:spTree>
    <p:extLst>
      <p:ext uri="{BB962C8B-B14F-4D97-AF65-F5344CB8AC3E}">
        <p14:creationId xmlns:p14="http://schemas.microsoft.com/office/powerpoint/2010/main" val="1979684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4C913E05-7C2A-5078-A598-D02B62C9C742}"/>
              </a:ext>
            </a:extLst>
          </p:cNvPr>
          <p:cNvSpPr txBox="1"/>
          <p:nvPr/>
        </p:nvSpPr>
        <p:spPr>
          <a:xfrm>
            <a:off x="311700" y="936523"/>
            <a:ext cx="8131752" cy="2638992"/>
          </a:xfrm>
          <a:prstGeom prst="rect">
            <a:avLst/>
          </a:prstGeom>
          <a:noFill/>
        </p:spPr>
        <p:txBody>
          <a:bodyPr wrap="square">
            <a:spAutoFit/>
          </a:bodyPr>
          <a:lstStyle/>
          <a:p>
            <a:pPr>
              <a:lnSpc>
                <a:spcPct val="150000"/>
              </a:lnSpc>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AI chatbots represent a transformative technology that enhances user experiences across various industries by enabling efficient, automated, and interactive communication. They leverage advanced natural language processing (NLP) models and machine learning algorithms to understand user input and generate relevant, human-like responses. The future of AI chatbots holds great potential for integration across multiple domains like healthcare, education, e-commerce, and accessibility, providing personalized, efficient, and responsive experiences. The ongoing development of emotionally intelligent chatbots, multilingual capabilities, and voice interactions will further broaden their application and impact.AI chatbots are shaping the future of digital communication, and their role is poised to grow as technology evolves</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7478454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customXml/itemProps3.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69</TotalTime>
  <Words>842</Words>
  <Application>Microsoft Office PowerPoint</Application>
  <PresentationFormat>On-screen Show (16:9)</PresentationFormat>
  <Paragraphs>58</Paragraphs>
  <Slides>11</Slides>
  <Notes>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GIT HUB LINK</vt:lpstr>
      <vt:lpstr>Live Demo of Project</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HARI HARAN</cp:lastModifiedBy>
  <cp:revision>9</cp:revision>
  <dcterms:modified xsi:type="dcterms:W3CDTF">2024-11-10T05:57:27Z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